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A6357-F46F-4403-A6E3-BF9C38321A00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BDC23-8B76-474D-A40B-CE9BE71C3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BDC23-8B76-474D-A40B-CE9BE71C34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2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AFD7-49AE-44E0-BD3C-20FAC2532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4FE1E-0DFD-40A4-9C43-03F8C8601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3CA18-25DE-448C-ABBB-7DD1C43A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4C6DC-9109-4531-BDB9-E3AA9387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EEBB8-1472-48D0-886C-74ADD94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2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CD78-E986-40D6-BDF1-BF47D5B8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DD24C-87B8-49C3-905A-80D08CA8A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9E1AA-B8C5-4991-8B93-81078AA4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AC076-CD00-4787-92C9-972B2871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7C9CB-E199-475E-B5E6-0FD430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5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C2B6F-6EC5-4AAF-AE13-3379C5A8F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DD738-9C32-4DD1-AD41-21B693FE0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B1BDB-5541-4895-8EC4-55005ADC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CF2FB-CE73-4A91-829D-BD0CA73F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650EA-7A2B-4EFE-9B8E-98593C78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4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4562-1FDB-4C92-9185-28D5E8AD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56C2-3705-4EDA-8564-49CF99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D9BA5-F96C-4EB5-849B-005116B4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D8DCA-D451-4806-A382-0FC33A8D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A388-DF4D-43CC-838F-85AABB35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B7F2-071B-497F-8C7E-60E54CA8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D7393-F90D-42BD-BC02-D5249A6F0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69894-A8F8-4A33-94BA-830E2AA7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8C8D3-1384-4D04-90BE-13C156BF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61F5-21EF-4F6B-83AF-6CBBE0A2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D103-7E75-4B4F-8956-2221D207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09E6-B908-4065-9D04-6B40171B9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8D204-91DE-4795-B336-0ACFA3412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21845-9580-4ADA-97C7-3158C521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74B19-3514-4ABB-AC59-44C25B21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15D00-D73E-47C0-829A-AC09383F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A1AD-49A8-4AC7-A020-D8E3814F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BD737-7245-4270-8EB0-2B3026EB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D5429-416B-4161-9892-565A819E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A08F5-B1EB-48AA-8D64-4D68C39DE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7141E-B249-4433-9DF0-87F8FA1FA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2951C-0814-4C9A-90F1-918AAF50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C0B3F-E8A8-40F7-9206-34AEBB83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137B3-D738-49A6-A3F7-5064681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3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AA5B-EA0B-4E8C-8535-7574B926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6970D-564C-4BB5-9BA3-B5210FD7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A6877-F730-4F32-AFD9-5B4E2B06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C7B9D-9386-4168-9475-1F6B1E8F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918E7-3286-44DE-A773-89A6F586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30466-611C-410B-9B17-AC95DF1E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9DD61-6304-422C-8622-6A6A32AC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0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475-F095-48D2-9C42-BCF955D0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455CE-73F1-4527-B661-8BFA4512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B9219-D51B-4C8D-AF3B-A2085B105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D9F3B-6A1F-4156-A4F7-AA89F940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36AB5-C046-455D-A691-1077F656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019CB-0115-4DCA-A56A-8D22B8DB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743-F09A-47D9-9DB3-5A5B95CE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5F633-50F4-4760-A28F-243C90D85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71C84-98F9-4E36-9C81-E87584D8C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17749-7290-40F3-AB83-1EC3C6D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BDBD7-BF0E-4AD0-A6A5-7377C6FF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4BC0B-F516-46D4-BE20-929B1BFD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B19FDC-7A1B-4A9F-94CC-3EEED6F8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A026-BCDE-4726-934C-707E31BBC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06C1A-C767-4D7D-B031-CAFF2B564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8B92A-CFD9-48E7-A081-4D53BDAA006C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C937-5F1B-4541-910E-516926274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1B34-7D65-4F12-AC04-6FF0A32C7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DF40F-BFEC-409D-820B-EC4FC2FE4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05B-BD35-4811-8E5D-6264400D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5607-2FE4-4B5A-BDA1-F42CDD2E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70" y="1330960"/>
            <a:ext cx="7906390" cy="48571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B1593-F374-442D-BAB3-76CAAF516707}"/>
              </a:ext>
            </a:extLst>
          </p:cNvPr>
          <p:cNvSpPr/>
          <p:nvPr/>
        </p:nvSpPr>
        <p:spPr>
          <a:xfrm>
            <a:off x="497840" y="5846544"/>
            <a:ext cx="1161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India is importing gold from more than 40 countries across the world. India’s gold import represents 8.4% of world imports during the year 2016. India recorded gold import value of USD 22944490 thousand in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6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62D1-567A-46A4-8215-7ED62868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BAA9-A284-490E-AF2C-98EABB0D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JP Nagar with </a:t>
            </a:r>
            <a:r>
              <a:rPr lang="en-US" dirty="0" err="1"/>
              <a:t>pincode</a:t>
            </a:r>
            <a:r>
              <a:rPr lang="en-US" dirty="0"/>
              <a:t> of 560078 will be a good choice for setting up another gold shop. Notice the strong correlation between the presence of jewelry shop and showroom in the same </a:t>
            </a:r>
            <a:r>
              <a:rPr lang="en-US" dirty="0" err="1"/>
              <a:t>pincode</a:t>
            </a:r>
            <a:r>
              <a:rPr lang="en-US" dirty="0"/>
              <a:t> area. This is successfully </a:t>
            </a:r>
            <a:r>
              <a:rPr lang="en-US" dirty="0" err="1"/>
              <a:t>captutred</a:t>
            </a:r>
            <a:r>
              <a:rPr lang="en-US" dirty="0"/>
              <a:t> in the grouping by the clustering algorithm with cluster-label =1.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8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1B0CEE-BF2C-4F76-857F-6B071C75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4" y="687138"/>
            <a:ext cx="9010650" cy="466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D1045-7C3E-4B9E-8C85-3AC09498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482" y="2009554"/>
            <a:ext cx="3658131" cy="1808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6085A-DF3B-4B37-864A-EAE4DBF048F4}"/>
              </a:ext>
            </a:extLst>
          </p:cNvPr>
          <p:cNvSpPr txBox="1"/>
          <p:nvPr/>
        </p:nvSpPr>
        <p:spPr>
          <a:xfrm>
            <a:off x="797442" y="5646822"/>
            <a:ext cx="996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can be the next Jewelry Shop in Bangalore?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3C0B78-2E08-4410-B506-EF670CD2F32C}"/>
              </a:ext>
            </a:extLst>
          </p:cNvPr>
          <p:cNvCxnSpPr/>
          <p:nvPr/>
        </p:nvCxnSpPr>
        <p:spPr>
          <a:xfrm flipH="1" flipV="1">
            <a:off x="4348716" y="2296633"/>
            <a:ext cx="3189766" cy="61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E734A4-A410-450E-8669-3979CDD55260}"/>
              </a:ext>
            </a:extLst>
          </p:cNvPr>
          <p:cNvCxnSpPr>
            <a:cxnSpLocks/>
          </p:cNvCxnSpPr>
          <p:nvPr/>
        </p:nvCxnSpPr>
        <p:spPr>
          <a:xfrm flipH="1" flipV="1">
            <a:off x="4805680" y="3020763"/>
            <a:ext cx="2885202" cy="4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294A6-495A-4D78-9BE3-281345B204B8}"/>
              </a:ext>
            </a:extLst>
          </p:cNvPr>
          <p:cNvCxnSpPr>
            <a:cxnSpLocks/>
          </p:cNvCxnSpPr>
          <p:nvPr/>
        </p:nvCxnSpPr>
        <p:spPr>
          <a:xfrm flipH="1">
            <a:off x="4897120" y="3218681"/>
            <a:ext cx="2946162" cy="4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631493-4583-45F6-9AA5-439077840770}"/>
              </a:ext>
            </a:extLst>
          </p:cNvPr>
          <p:cNvCxnSpPr>
            <a:cxnSpLocks/>
          </p:cNvCxnSpPr>
          <p:nvPr/>
        </p:nvCxnSpPr>
        <p:spPr>
          <a:xfrm flipH="1" flipV="1">
            <a:off x="4470518" y="1570763"/>
            <a:ext cx="3067964" cy="11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70D362-FCD4-4F11-AD6D-5764684D05CD}"/>
              </a:ext>
            </a:extLst>
          </p:cNvPr>
          <p:cNvSpPr txBox="1"/>
          <p:nvPr/>
        </p:nvSpPr>
        <p:spPr>
          <a:xfrm>
            <a:off x="5189515" y="1495981"/>
            <a:ext cx="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8CF32-645D-4372-844C-47FCA93E3FE9}"/>
              </a:ext>
            </a:extLst>
          </p:cNvPr>
          <p:cNvSpPr txBox="1"/>
          <p:nvPr/>
        </p:nvSpPr>
        <p:spPr>
          <a:xfrm>
            <a:off x="4939668" y="2075932"/>
            <a:ext cx="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5B397-C8C6-444E-A0C4-EBD885C64A7F}"/>
              </a:ext>
            </a:extLst>
          </p:cNvPr>
          <p:cNvSpPr txBox="1"/>
          <p:nvPr/>
        </p:nvSpPr>
        <p:spPr>
          <a:xfrm>
            <a:off x="4941576" y="2593843"/>
            <a:ext cx="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4AEEB-572D-4E08-B0BB-A3FF6ABA5DD5}"/>
              </a:ext>
            </a:extLst>
          </p:cNvPr>
          <p:cNvSpPr txBox="1"/>
          <p:nvPr/>
        </p:nvSpPr>
        <p:spPr>
          <a:xfrm>
            <a:off x="5120580" y="3178085"/>
            <a:ext cx="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CE12B-A063-4152-B172-41A7C5311606}"/>
              </a:ext>
            </a:extLst>
          </p:cNvPr>
          <p:cNvSpPr txBox="1"/>
          <p:nvPr/>
        </p:nvSpPr>
        <p:spPr>
          <a:xfrm>
            <a:off x="243840" y="78237"/>
            <a:ext cx="536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9954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2BC5-FEDC-4955-90E1-9916D2F6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Probable Interested Parties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F4D13-8F1E-4CB3-A3C1-F0A74788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98" y="1676516"/>
            <a:ext cx="1795130" cy="214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3A578-411C-4024-BE2E-4ED2C143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91" y="1690688"/>
            <a:ext cx="3563623" cy="2128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2F8F6-97F5-481C-A52D-3FE7A7D6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77" y="1696196"/>
            <a:ext cx="3014160" cy="219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35BB63-9217-4ABE-A394-7EC97F115AEE}"/>
              </a:ext>
            </a:extLst>
          </p:cNvPr>
          <p:cNvSpPr txBox="1"/>
          <p:nvPr/>
        </p:nvSpPr>
        <p:spPr>
          <a:xfrm>
            <a:off x="1391093" y="4955706"/>
            <a:ext cx="996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Above and many more jewelers might be interested in establishing a new brick and mortar shop </a:t>
            </a:r>
          </a:p>
        </p:txBody>
      </p:sp>
    </p:spTree>
    <p:extLst>
      <p:ext uri="{BB962C8B-B14F-4D97-AF65-F5344CB8AC3E}">
        <p14:creationId xmlns:p14="http://schemas.microsoft.com/office/powerpoint/2010/main" val="103084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A72B-7ED7-476D-A594-01B3333C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51" y="176470"/>
            <a:ext cx="10515600" cy="1325563"/>
          </a:xfrm>
        </p:spPr>
        <p:txBody>
          <a:bodyPr/>
          <a:lstStyle/>
          <a:p>
            <a:r>
              <a:rPr lang="en-US" dirty="0"/>
              <a:t>Gather information-1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44C33-71DE-47B1-99E1-A66C9C400F50}"/>
              </a:ext>
            </a:extLst>
          </p:cNvPr>
          <p:cNvSpPr/>
          <p:nvPr/>
        </p:nvSpPr>
        <p:spPr>
          <a:xfrm>
            <a:off x="3886939" y="1321356"/>
            <a:ext cx="3929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https://indiamapia.com/Bangalore.html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C906A-6871-4F69-8F03-5179A511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2" y="1840439"/>
            <a:ext cx="4329666" cy="3869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52F1B-6EBC-433F-A0B6-CD344036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77" y="2392534"/>
            <a:ext cx="6215727" cy="18640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1C5519-CA74-428F-9922-C1DDECC2DD59}"/>
              </a:ext>
            </a:extLst>
          </p:cNvPr>
          <p:cNvCxnSpPr>
            <a:cxnSpLocks/>
          </p:cNvCxnSpPr>
          <p:nvPr/>
        </p:nvCxnSpPr>
        <p:spPr>
          <a:xfrm>
            <a:off x="4359349" y="3338623"/>
            <a:ext cx="1467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C5E806-3FB2-4E07-A07A-A4B2BC332ADA}"/>
              </a:ext>
            </a:extLst>
          </p:cNvPr>
          <p:cNvSpPr txBox="1"/>
          <p:nvPr/>
        </p:nvSpPr>
        <p:spPr>
          <a:xfrm>
            <a:off x="4669908" y="2998381"/>
            <a:ext cx="146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Inspect Element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BD88A-818C-4E14-9D31-1B06CF991DF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715540" y="4256567"/>
            <a:ext cx="1" cy="60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288C00-EF05-4DF6-8C2D-3D879D6C48A2}"/>
              </a:ext>
            </a:extLst>
          </p:cNvPr>
          <p:cNvSpPr txBox="1"/>
          <p:nvPr/>
        </p:nvSpPr>
        <p:spPr>
          <a:xfrm>
            <a:off x="8919662" y="4205935"/>
            <a:ext cx="251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BeautifulSoup</a:t>
            </a:r>
            <a:r>
              <a:rPr lang="en-US" dirty="0"/>
              <a:t> package to get into a list </a:t>
            </a:r>
            <a:r>
              <a:rPr lang="en-US" dirty="0" err="1"/>
              <a:t>pincode</a:t>
            </a:r>
            <a:r>
              <a:rPr lang="en-US" dirty="0"/>
              <a:t> and area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42511-E9F1-44B7-A8AD-9D332ADF3617}"/>
              </a:ext>
            </a:extLst>
          </p:cNvPr>
          <p:cNvSpPr txBox="1"/>
          <p:nvPr/>
        </p:nvSpPr>
        <p:spPr>
          <a:xfrm>
            <a:off x="1114646" y="6012649"/>
            <a:ext cx="996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 parsing from html file</a:t>
            </a:r>
          </a:p>
        </p:txBody>
      </p:sp>
    </p:spTree>
    <p:extLst>
      <p:ext uri="{BB962C8B-B14F-4D97-AF65-F5344CB8AC3E}">
        <p14:creationId xmlns:p14="http://schemas.microsoft.com/office/powerpoint/2010/main" val="263396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7AC6A5-7A10-436C-8F1B-E7AD53A6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7696"/>
            <a:ext cx="10515600" cy="1325563"/>
          </a:xfrm>
        </p:spPr>
        <p:txBody>
          <a:bodyPr/>
          <a:lstStyle/>
          <a:p>
            <a:r>
              <a:rPr lang="en-US" dirty="0"/>
              <a:t>Gather information-2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B19C6-74B3-4219-B44C-A825A121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38035"/>
            <a:ext cx="8972550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91C78-5528-48EE-A3D8-A6F51966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2922153"/>
            <a:ext cx="11150010" cy="3448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B90DF-E3F9-44B0-9F17-0E4EC796DDED}"/>
              </a:ext>
            </a:extLst>
          </p:cNvPr>
          <p:cNvSpPr txBox="1"/>
          <p:nvPr/>
        </p:nvSpPr>
        <p:spPr>
          <a:xfrm>
            <a:off x="81280" y="6195529"/>
            <a:ext cx="1211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Gather location latitude, longitude for a given </a:t>
            </a:r>
            <a:r>
              <a:rPr lang="en-US" sz="3200" dirty="0" err="1"/>
              <a:t>pincode</a:t>
            </a:r>
            <a:r>
              <a:rPr lang="en-US" sz="3200" dirty="0"/>
              <a:t> in Bangalore</a:t>
            </a:r>
          </a:p>
        </p:txBody>
      </p:sp>
    </p:spTree>
    <p:extLst>
      <p:ext uri="{BB962C8B-B14F-4D97-AF65-F5344CB8AC3E}">
        <p14:creationId xmlns:p14="http://schemas.microsoft.com/office/powerpoint/2010/main" val="308630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269CCC-A92A-4629-ACC0-6C6A3A30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7696"/>
            <a:ext cx="10515600" cy="1325563"/>
          </a:xfrm>
        </p:spPr>
        <p:txBody>
          <a:bodyPr/>
          <a:lstStyle/>
          <a:p>
            <a:r>
              <a:rPr lang="en-US" dirty="0"/>
              <a:t>FOURSQUARE API searches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0B5E-186B-46A9-8963-D2E8E808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20" y="1744980"/>
            <a:ext cx="4619625" cy="2514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73AB1A-10FB-4AFC-8B0B-E97579EED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82999"/>
              </p:ext>
            </p:extLst>
          </p:nvPr>
        </p:nvGraphicFramePr>
        <p:xfrm>
          <a:off x="490218" y="4562981"/>
          <a:ext cx="11211564" cy="914400"/>
        </p:xfrm>
        <a:graphic>
          <a:graphicData uri="http://schemas.openxmlformats.org/drawingml/2006/table">
            <a:tbl>
              <a:tblPr/>
              <a:tblGrid>
                <a:gridCol w="934297">
                  <a:extLst>
                    <a:ext uri="{9D8B030D-6E8A-4147-A177-3AD203B41FA5}">
                      <a16:colId xmlns:a16="http://schemas.microsoft.com/office/drawing/2014/main" val="2355326881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1786313260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440127277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146763795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4086372178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757377414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379287488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3573076826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609880494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1838999117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2270628933"/>
                    </a:ext>
                  </a:extLst>
                </a:gridCol>
                <a:gridCol w="934297">
                  <a:extLst>
                    <a:ext uri="{9D8B030D-6E8A-4147-A177-3AD203B41FA5}">
                      <a16:colId xmlns:a16="http://schemas.microsoft.com/office/drawing/2014/main" val="1834042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Jewelry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Showroom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Shopping Mall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bank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  <a:latin typeface="inherit"/>
                        </a:rPr>
                        <a:t>Ice Cream Shop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  <a:latin typeface="inherit"/>
                        </a:rPr>
                        <a:t>Clinic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  <a:latin typeface="inherit"/>
                        </a:rPr>
                        <a:t>park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gas station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  <a:latin typeface="inherit"/>
                        </a:rPr>
                        <a:t>restaurant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  <a:latin typeface="inherit"/>
                        </a:rPr>
                        <a:t>coffee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  <a:latin typeface="inherit"/>
                        </a:rPr>
                        <a:t>School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4012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86B201-3110-49A1-B015-D52C495FBE5B}"/>
              </a:ext>
            </a:extLst>
          </p:cNvPr>
          <p:cNvSpPr txBox="1"/>
          <p:nvPr/>
        </p:nvSpPr>
        <p:spPr>
          <a:xfrm>
            <a:off x="294640" y="5780782"/>
            <a:ext cx="1179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Using developer login in Foursquare, gather count of number of each of above search criteria</a:t>
            </a:r>
          </a:p>
        </p:txBody>
      </p:sp>
    </p:spTree>
    <p:extLst>
      <p:ext uri="{BB962C8B-B14F-4D97-AF65-F5344CB8AC3E}">
        <p14:creationId xmlns:p14="http://schemas.microsoft.com/office/powerpoint/2010/main" val="217702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21B1F8-2AB8-4C6F-911F-5F39E16F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7696"/>
            <a:ext cx="10515600" cy="1325563"/>
          </a:xfrm>
        </p:spPr>
        <p:txBody>
          <a:bodyPr/>
          <a:lstStyle/>
          <a:p>
            <a:r>
              <a:rPr lang="en-US" dirty="0"/>
              <a:t>Inferential statistical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61E00-C1B7-462C-A3FB-0F24F1E890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" y="1403259"/>
            <a:ext cx="9855200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856D8-5614-4443-B1F6-FCC39BC95C24}"/>
              </a:ext>
            </a:extLst>
          </p:cNvPr>
          <p:cNvSpPr txBox="1"/>
          <p:nvPr/>
        </p:nvSpPr>
        <p:spPr>
          <a:xfrm>
            <a:off x="81280" y="6195529"/>
            <a:ext cx="1211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correlation indicates our other search criteria choices are correct</a:t>
            </a:r>
          </a:p>
        </p:txBody>
      </p:sp>
    </p:spTree>
    <p:extLst>
      <p:ext uri="{BB962C8B-B14F-4D97-AF65-F5344CB8AC3E}">
        <p14:creationId xmlns:p14="http://schemas.microsoft.com/office/powerpoint/2010/main" val="157657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8061-DA02-44CC-B824-6A21DCD1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F569B-C77E-42DE-B98B-126D2566C16E}"/>
              </a:ext>
            </a:extLst>
          </p:cNvPr>
          <p:cNvSpPr/>
          <p:nvPr/>
        </p:nvSpPr>
        <p:spPr>
          <a:xfrm>
            <a:off x="325120" y="6230669"/>
            <a:ext cx="1176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clustering used. A cluster refers to a collection of data points aggregated together because of certain similarities.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3C22A-D78C-4E61-B1BF-FEAF1608F0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65225"/>
            <a:ext cx="8752840" cy="4847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98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5B17E-E94B-4DCF-9792-BA3A6FC6C0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290320"/>
            <a:ext cx="9083040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9B5E1B-C4C8-4443-BC9C-0A797EFD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7696"/>
            <a:ext cx="10515600" cy="1325563"/>
          </a:xfrm>
        </p:spPr>
        <p:txBody>
          <a:bodyPr/>
          <a:lstStyle/>
          <a:p>
            <a:r>
              <a:rPr lang="en-US" dirty="0"/>
              <a:t>Folium map with color coded clusters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01F76-0EB6-4EBA-A273-A4D0DD791420}"/>
              </a:ext>
            </a:extLst>
          </p:cNvPr>
          <p:cNvSpPr/>
          <p:nvPr/>
        </p:nvSpPr>
        <p:spPr>
          <a:xfrm>
            <a:off x="2621280" y="5245239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Figure1: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Folio map of clustered pin codes of Bangalore based on #of jewelry shops, car/bike show rooms, restaurants, banks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neighborhood (extracted from thousands of FOURSQUARE search queries)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8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285</Words>
  <Application>Microsoft Office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inherit</vt:lpstr>
      <vt:lpstr>Office Theme</vt:lpstr>
      <vt:lpstr>Introduction</vt:lpstr>
      <vt:lpstr>PowerPoint Presentation</vt:lpstr>
      <vt:lpstr>Probable Interested Parties</vt:lpstr>
      <vt:lpstr>Gather information-1</vt:lpstr>
      <vt:lpstr>Gather information-2</vt:lpstr>
      <vt:lpstr>FOURSQUARE API searches</vt:lpstr>
      <vt:lpstr>Inferential statistical testing</vt:lpstr>
      <vt:lpstr>Clustering</vt:lpstr>
      <vt:lpstr>Folium map with color coded clusters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Budumuru, Kishore (GE Aviation)</dc:creator>
  <cp:lastModifiedBy>Budumuru, Kishore (GE Aviation)</cp:lastModifiedBy>
  <cp:revision>29</cp:revision>
  <dcterms:created xsi:type="dcterms:W3CDTF">2020-07-12T20:10:40Z</dcterms:created>
  <dcterms:modified xsi:type="dcterms:W3CDTF">2020-07-12T21:28:12Z</dcterms:modified>
</cp:coreProperties>
</file>